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Default Extension="jpeg" ContentType="image/jpeg"/>
  <Override PartName="/ppt/slideLayouts/slideLayout6.xml" ContentType="application/vnd.openxmlformats-officedocument.presentationml.slideLayout+xml"/>
  <Override PartName="/docProps/core.xml" ContentType="application/vnd.openxmlformats-package.core-properties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48" r:id="rId1"/>
  </p:sldMasterIdLst>
  <p:sldIdLst>
    <p:sldId id="289" r:id="rId2"/>
    <p:sldId id="290" r:id="rId3"/>
    <p:sldId id="291" r:id="rId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 baseline="-250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 baseline="-250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 baseline="-250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 baseline="-250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 baseline="-250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 baseline="-250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 baseline="-250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 baseline="-250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 baseline="-250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0099FF"/>
    <a:srgbClr val="FFFF99"/>
    <a:srgbClr val="3366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-66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867400" cy="7921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6400"/>
            <a:ext cx="4038600" cy="4449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76400"/>
            <a:ext cx="4038600" cy="21478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76688"/>
            <a:ext cx="4038600" cy="21494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867400" cy="7921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76400"/>
            <a:ext cx="8229600" cy="4449763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6400"/>
            <a:ext cx="4038600" cy="4449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038600" cy="4449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5" Type="http://schemas.openxmlformats.org/officeDocument/2006/relationships/image" Target="../media/image1.jpeg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1143000"/>
            <a:ext cx="9144000" cy="152400"/>
          </a:xfrm>
          <a:prstGeom prst="rect">
            <a:avLst/>
          </a:prstGeom>
          <a:solidFill>
            <a:srgbClr val="3366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Text Box 9"/>
          <p:cNvSpPr txBox="1">
            <a:spLocks noChangeArrowheads="1"/>
          </p:cNvSpPr>
          <p:nvPr/>
        </p:nvSpPr>
        <p:spPr bwMode="auto">
          <a:xfrm>
            <a:off x="228600" y="609600"/>
            <a:ext cx="5943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 sz="2800" b="1"/>
          </a:p>
        </p:txBody>
      </p:sp>
      <p:sp>
        <p:nvSpPr>
          <p:cNvPr id="1029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5867400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0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76400"/>
            <a:ext cx="8229600" cy="444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grpSp>
        <p:nvGrpSpPr>
          <p:cNvPr id="7" name="Gruppo 7"/>
          <p:cNvGrpSpPr>
            <a:grpSpLocks/>
          </p:cNvGrpSpPr>
          <p:nvPr userDrawn="1"/>
        </p:nvGrpSpPr>
        <p:grpSpPr bwMode="auto">
          <a:xfrm>
            <a:off x="6908800" y="215900"/>
            <a:ext cx="1973263" cy="663575"/>
            <a:chOff x="6908800" y="215900"/>
            <a:chExt cx="1973262" cy="663575"/>
          </a:xfrm>
        </p:grpSpPr>
        <p:pic>
          <p:nvPicPr>
            <p:cNvPr id="8" name="Immagine 8" descr="Logo_MD.jpg"/>
            <p:cNvPicPr>
              <a:picLocks noChangeAspect="1"/>
            </p:cNvPicPr>
            <p:nvPr userDrawn="1"/>
          </p:nvPicPr>
          <p:blipFill>
            <a:blip r:embed="rId15"/>
            <a:srcRect b="6335"/>
            <a:stretch>
              <a:fillRect/>
            </a:stretch>
          </p:blipFill>
          <p:spPr bwMode="auto">
            <a:xfrm>
              <a:off x="6908800" y="215900"/>
              <a:ext cx="1973262" cy="6444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" name="Picture 7" descr="MDCLectureEssential"/>
            <p:cNvPicPr>
              <a:picLocks noChangeAspect="1" noChangeArrowheads="1"/>
            </p:cNvPicPr>
            <p:nvPr/>
          </p:nvPicPr>
          <p:blipFill>
            <a:blip r:embed="rId16"/>
            <a:srcRect l="39008" t="73767" r="8043" b="8087"/>
            <a:stretch>
              <a:fillRect/>
            </a:stretch>
          </p:blipFill>
          <p:spPr bwMode="auto">
            <a:xfrm>
              <a:off x="7572375" y="733425"/>
              <a:ext cx="1254125" cy="146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IRIS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000" dirty="0" smtClean="0"/>
              <a:t>Post-hoc Analysis 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Background</a:t>
            </a:r>
          </a:p>
          <a:p>
            <a:r>
              <a:rPr lang="en-US" sz="1800" dirty="0" smtClean="0"/>
              <a:t>IRIS compared the safety and efficacy of early ICD implantation with medical treatment alone in 898 patients at high risk for SCD after MI </a:t>
            </a:r>
          </a:p>
          <a:p>
            <a:r>
              <a:rPr lang="en-US" sz="1800" dirty="0" smtClean="0"/>
              <a:t>Primary analysis showed significantly fewer deaths due to SCD in the ICD group compared with medical therapy alone; this was offset by an increase in non-SCD, resulting in a neutral effect on total mortality after 72 months</a:t>
            </a:r>
          </a:p>
          <a:p>
            <a:pPr>
              <a:buNone/>
            </a:pPr>
            <a:endParaRPr lang="en-US" sz="1200" dirty="0" smtClean="0"/>
          </a:p>
          <a:p>
            <a:pPr>
              <a:buNone/>
            </a:pPr>
            <a:r>
              <a:rPr lang="en-US" sz="1800" b="1" dirty="0" smtClean="0"/>
              <a:t>Objective of Post-hoc Analysis</a:t>
            </a:r>
          </a:p>
          <a:p>
            <a:r>
              <a:rPr lang="en-US" sz="1800" dirty="0" smtClean="0"/>
              <a:t>Elucidate predictors and mechanisms that contributed to the observed increase in non-sudden cardiac death (SCD) in the implantable cardiac defibrillator (ICD) group</a:t>
            </a:r>
          </a:p>
          <a:p>
            <a:endParaRPr lang="en-US" sz="1800" dirty="0" smtClean="0"/>
          </a:p>
          <a:p>
            <a:pPr>
              <a:buNone/>
            </a:pPr>
            <a:endParaRPr lang="en-US" sz="1800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IRIS</a:t>
            </a:r>
            <a:br>
              <a:rPr lang="en-US" sz="2400" dirty="0" smtClean="0"/>
            </a:br>
            <a:r>
              <a:rPr lang="en-US" sz="2400" dirty="0" smtClean="0"/>
              <a:t>Post-hoc Analysis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449763"/>
          </a:xfrm>
        </p:spPr>
        <p:txBody>
          <a:bodyPr/>
          <a:lstStyle/>
          <a:p>
            <a:pPr>
              <a:buNone/>
            </a:pPr>
            <a:r>
              <a:rPr lang="en-US" b="1" dirty="0" smtClean="0"/>
              <a:t>Key Post-hoc Findings</a:t>
            </a:r>
          </a:p>
          <a:p>
            <a:r>
              <a:rPr lang="en-US" sz="1800" dirty="0" smtClean="0"/>
              <a:t>Mortality risk patterns were consistent across 30 subgroups, with early ICD associated with decreased risk of SCD and increased risk of non-SCD in each subgroup (except for 91 patients with STEMI who did not undergo reperfusion)</a:t>
            </a:r>
          </a:p>
          <a:p>
            <a:r>
              <a:rPr lang="en-US" sz="1800" dirty="0" smtClean="0"/>
              <a:t>Independent of ICD use, five factors predicted total mortality: older age, left main or three-vessel disease, QRS ≥120 ms, NYHA class 3 or 4 heart failure, and ejection fraction &lt;35%</a:t>
            </a:r>
          </a:p>
          <a:p>
            <a:r>
              <a:rPr lang="en-US" sz="1800" dirty="0" smtClean="0"/>
              <a:t>Use of an ACE inhibitor or ARB and administration of </a:t>
            </a:r>
            <a:r>
              <a:rPr lang="en-US" sz="1800" dirty="0" err="1" smtClean="0"/>
              <a:t>clopidogrel</a:t>
            </a:r>
            <a:r>
              <a:rPr lang="en-US" sz="1800" dirty="0" smtClean="0"/>
              <a:t> were associated with lower mortality risk</a:t>
            </a:r>
          </a:p>
          <a:p>
            <a:r>
              <a:rPr lang="en-US" sz="1800" dirty="0" smtClean="0"/>
              <a:t>Right ventricular pacing was associated with increased total mortality due to an elevated risk of non-SCD</a:t>
            </a:r>
          </a:p>
          <a:p>
            <a:r>
              <a:rPr lang="en-US" sz="1800" dirty="0" smtClean="0"/>
              <a:t>Periods of appropriate or inappropriate shocks were associated with a particularly high risk of total mortality due to increased non-SCD </a:t>
            </a:r>
          </a:p>
          <a:p>
            <a:pPr>
              <a:buNone/>
            </a:pPr>
            <a:endParaRPr lang="en-US" sz="18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IRIS</a:t>
            </a:r>
            <a:br>
              <a:rPr lang="en-US" sz="2400" dirty="0" smtClean="0"/>
            </a:br>
            <a:r>
              <a:rPr lang="en-US" sz="2400" dirty="0" smtClean="0"/>
              <a:t>Post-hoc Analysis </a:t>
            </a:r>
            <a:endParaRPr lang="en-US" sz="24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Summary </a:t>
            </a:r>
          </a:p>
          <a:p>
            <a:r>
              <a:rPr lang="en-US" dirty="0" smtClean="0"/>
              <a:t>SCD is reduced by the ICD in the first 2 years</a:t>
            </a:r>
          </a:p>
          <a:p>
            <a:r>
              <a:rPr lang="en-US" dirty="0" smtClean="0"/>
              <a:t>The risk of non–SCD is higher in the ICD group than in controls throughout the study, the difference being most prominent </a:t>
            </a:r>
            <a:r>
              <a:rPr lang="en-US" smtClean="0"/>
              <a:t>at 3 years </a:t>
            </a:r>
            <a:r>
              <a:rPr lang="en-US" dirty="0" smtClean="0"/>
              <a:t>of follow up</a:t>
            </a:r>
          </a:p>
          <a:p>
            <a:r>
              <a:rPr lang="en-US" dirty="0" smtClean="0"/>
              <a:t>In multivariate analysis, the IRIS overall result is identical in 30 interaction tests for subgroup effects, except the one without reperfusion</a:t>
            </a:r>
          </a:p>
          <a:p>
            <a:r>
              <a:rPr lang="en-US" dirty="0" smtClean="0"/>
              <a:t>ICD intervention is associated with an increased risk of death due to elevated non-SCD: identified periods at risk are those with both appropriate and inappropriate shocks, and those with increased right ventricular pacing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DC Lecture Essentials">
  <a:themeElements>
    <a:clrScheme name="LectureEssentials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ectureEssentials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LectureEssentials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ctureEssentials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ctureEssentials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ctureEssentials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ctureEssentials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ctureEssentials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ctureEssentials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ctureEssentials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ctureEssentials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ctureEssentials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ctureEssentials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ctureEssentials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MDC Lecture Essentials</Template>
  <TotalTime>157</TotalTime>
  <Words>364</Words>
  <Application>Microsoft Macintosh PowerPoint</Application>
  <PresentationFormat>Presentazione su schermo (4:3)</PresentationFormat>
  <Paragraphs>20</Paragraphs>
  <Slides>3</Slides>
  <Notes>0</Notes>
  <HiddenSlides>0</HiddenSlides>
  <MMClips>0</MMClips>
  <ScaleCrop>false</ScaleCrop>
  <HeadingPairs>
    <vt:vector size="4" baseType="variant">
      <vt:variant>
        <vt:lpstr>Modello struttura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4" baseType="lpstr">
      <vt:lpstr>MDC Lecture Essentials</vt:lpstr>
      <vt:lpstr>IRIS Post-hoc Analysis </vt:lpstr>
      <vt:lpstr>IRIS Post-hoc Analysis </vt:lpstr>
      <vt:lpstr>IRIS Post-hoc Analysis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Beth Johnson</dc:creator>
  <cp:lastModifiedBy>Giorgio Mantovani</cp:lastModifiedBy>
  <cp:revision>11</cp:revision>
  <dcterms:created xsi:type="dcterms:W3CDTF">2011-10-03T19:23:55Z</dcterms:created>
  <dcterms:modified xsi:type="dcterms:W3CDTF">2011-10-03T19:24:13Z</dcterms:modified>
</cp:coreProperties>
</file>