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6" r:id="rId2"/>
    <p:sldId id="265" r:id="rId3"/>
    <p:sldId id="26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228600" y="6096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800" b="1"/>
          </a:p>
        </p:txBody>
      </p:sp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586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uppo 7"/>
          <p:cNvGrpSpPr>
            <a:grpSpLocks/>
          </p:cNvGrpSpPr>
          <p:nvPr userDrawn="1"/>
        </p:nvGrpSpPr>
        <p:grpSpPr bwMode="auto">
          <a:xfrm>
            <a:off x="6908800" y="215900"/>
            <a:ext cx="1973263" cy="663575"/>
            <a:chOff x="6908800" y="215900"/>
            <a:chExt cx="1973262" cy="663575"/>
          </a:xfrm>
        </p:grpSpPr>
        <p:pic>
          <p:nvPicPr>
            <p:cNvPr id="8" name="Immagine 8" descr="Logo_MD.jpg"/>
            <p:cNvPicPr>
              <a:picLocks noChangeAspect="1"/>
            </p:cNvPicPr>
            <p:nvPr userDrawn="1"/>
          </p:nvPicPr>
          <p:blipFill>
            <a:blip r:embed="rId13"/>
            <a:srcRect b="6335"/>
            <a:stretch>
              <a:fillRect/>
            </a:stretch>
          </p:blipFill>
          <p:spPr bwMode="auto">
            <a:xfrm>
              <a:off x="6908800" y="215900"/>
              <a:ext cx="1973262" cy="644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7" descr="MDCLectureEssential"/>
            <p:cNvPicPr>
              <a:picLocks noChangeAspect="1" noChangeArrowheads="1"/>
            </p:cNvPicPr>
            <p:nvPr/>
          </p:nvPicPr>
          <p:blipFill>
            <a:blip r:embed="rId14"/>
            <a:srcRect l="39008" t="73767" r="8043" b="8087"/>
            <a:stretch>
              <a:fillRect/>
            </a:stretch>
          </p:blipFill>
          <p:spPr bwMode="auto">
            <a:xfrm>
              <a:off x="7572375" y="733425"/>
              <a:ext cx="1254125" cy="146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Objective</a:t>
            </a:r>
          </a:p>
          <a:p>
            <a:pPr eaLnBrk="1" hangingPunct="1"/>
            <a:r>
              <a:rPr lang="en-US" sz="1800" dirty="0" smtClean="0"/>
              <a:t>Evaluate the use of cardiovascular drugs for secondary prevention across countries with differing levels of economic development </a:t>
            </a:r>
          </a:p>
          <a:p>
            <a:pPr eaLnBrk="1" hangingPunct="1"/>
            <a:endParaRPr lang="en-US" sz="1200" dirty="0" smtClean="0"/>
          </a:p>
          <a:p>
            <a:pPr eaLnBrk="1" hangingPunct="1">
              <a:buFontTx/>
              <a:buNone/>
            </a:pPr>
            <a:r>
              <a:rPr lang="en-US" b="1" dirty="0" smtClean="0"/>
              <a:t>Study Design and Methods</a:t>
            </a:r>
          </a:p>
          <a:p>
            <a:pPr eaLnBrk="1" hangingPunct="1"/>
            <a:r>
              <a:rPr lang="en-US" sz="1800" dirty="0" smtClean="0"/>
              <a:t>Prospective, multinational, epidemiological survey</a:t>
            </a:r>
          </a:p>
          <a:p>
            <a:pPr eaLnBrk="1" hangingPunct="1"/>
            <a:r>
              <a:rPr lang="en-US" sz="1800" dirty="0" smtClean="0"/>
              <a:t>153,996 adults (most aged 35 to 70 years) from 628 urban and rural communities in 17 countries</a:t>
            </a:r>
          </a:p>
          <a:p>
            <a:pPr eaLnBrk="1" hangingPunct="1"/>
            <a:r>
              <a:rPr lang="en-US" sz="1800" dirty="0" smtClean="0"/>
              <a:t>A subset of 5650 patients reported a prior CHD event and 2292 reported a prior stroke</a:t>
            </a:r>
          </a:p>
          <a:p>
            <a:pPr eaLnBrk="1" hangingPunct="1"/>
            <a:r>
              <a:rPr lang="en-US" sz="1800" dirty="0" smtClean="0"/>
              <a:t>Participating countries were classified as high, upper-middle, lower-middle, and low income, based on World Bank criteria at the beginning of the study</a:t>
            </a:r>
          </a:p>
          <a:p>
            <a:pPr eaLnBrk="1" hangingPunct="1"/>
            <a:r>
              <a:rPr lang="en-US" sz="1800" dirty="0" smtClean="0"/>
              <a:t>Medical history and use of key secondary preventive medications were assessed through telephone interviews, home visits, and clinic visits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Key Findings</a:t>
            </a:r>
          </a:p>
          <a:p>
            <a:pPr eaLnBrk="1" hangingPunct="1"/>
            <a:r>
              <a:rPr lang="en-US" sz="1800" dirty="0" smtClean="0"/>
              <a:t>Across all countries, a minority of patients with a history of CHD or stroke reported taking key secondary preventive drugs</a:t>
            </a:r>
          </a:p>
          <a:p>
            <a:pPr eaLnBrk="1" hangingPunct="1"/>
            <a:r>
              <a:rPr lang="en-US" sz="1800" dirty="0" smtClean="0"/>
              <a:t>Between-country variations in medication use were twice as large as patient-level variability due to age, sex, education, smoking, obesity, hypertension, and diabetes</a:t>
            </a:r>
          </a:p>
          <a:p>
            <a:pPr eaLnBrk="1" hangingPunct="1"/>
            <a:r>
              <a:rPr lang="en-US" sz="1800" dirty="0" smtClean="0"/>
              <a:t>Medication use was highest in high-income countries and decreased with country income.</a:t>
            </a:r>
          </a:p>
          <a:p>
            <a:pPr eaLnBrk="1" hangingPunct="1"/>
            <a:r>
              <a:rPr lang="en-US" sz="1800" dirty="0" smtClean="0"/>
              <a:t>Gaps between low-income and high-income countries were approximately 7-fold for aspirin and 20-fold for </a:t>
            </a:r>
            <a:r>
              <a:rPr lang="en-US" sz="1800" dirty="0" err="1" smtClean="0"/>
              <a:t>statins</a:t>
            </a:r>
            <a:r>
              <a:rPr lang="en-US" sz="1800" dirty="0" smtClean="0"/>
              <a:t>.</a:t>
            </a:r>
          </a:p>
          <a:p>
            <a:pPr eaLnBrk="1" hangingPunct="1"/>
            <a:r>
              <a:rPr lang="en-US" sz="1800" dirty="0" smtClean="0"/>
              <a:t>Although 88.8% of patients in high-income countries took at least 1 drug for secondary prevention, far fewer patients received any medication in upper-middle, lower-middle, and low-income countries</a:t>
            </a:r>
          </a:p>
          <a:p>
            <a:pPr eaLnBrk="1" hangingPunct="1"/>
            <a:r>
              <a:rPr lang="en-US" sz="1800" dirty="0" smtClean="0"/>
              <a:t>Patients in urban areas were more likely than those in rural communities to take </a:t>
            </a:r>
            <a:r>
              <a:rPr lang="en-US" sz="1800" dirty="0" err="1" smtClean="0"/>
              <a:t>antiplatelet</a:t>
            </a:r>
            <a:r>
              <a:rPr lang="en-US" sz="1800" dirty="0" smtClean="0"/>
              <a:t> drugs, </a:t>
            </a:r>
            <a:r>
              <a:rPr lang="en-US" sz="1800" dirty="0" err="1" smtClean="0"/>
              <a:t>β</a:t>
            </a:r>
            <a:r>
              <a:rPr lang="en-US" sz="1800" dirty="0" smtClean="0"/>
              <a:t>-blockers, ACE inhibitors or </a:t>
            </a:r>
            <a:r>
              <a:rPr lang="en-US" sz="1800" dirty="0" err="1" smtClean="0"/>
              <a:t>ARBs</a:t>
            </a:r>
            <a:r>
              <a:rPr lang="en-US" sz="1800" dirty="0" smtClean="0"/>
              <a:t>, and </a:t>
            </a:r>
            <a:r>
              <a:rPr lang="en-US" sz="1800" dirty="0" err="1" smtClean="0"/>
              <a:t>statins</a:t>
            </a:r>
            <a:r>
              <a:rPr lang="en-US" sz="1800" dirty="0" smtClean="0"/>
              <a:t>, regardless of the economic status of the country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200" dirty="0" smtClean="0"/>
          </a:p>
          <a:p>
            <a:pPr eaLnBrk="1" hangingPunct="1">
              <a:buNone/>
            </a:pPr>
            <a:endParaRPr lang="en-US" sz="1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b="1" dirty="0" smtClean="0"/>
              <a:t>Key Findings (continued)</a:t>
            </a:r>
          </a:p>
          <a:p>
            <a:pPr eaLnBrk="1" hangingPunct="1"/>
            <a:r>
              <a:rPr lang="en-US" sz="1800" dirty="0" smtClean="0"/>
              <a:t>Patients with CVD and hypertension were more likely than those with CVD alone to receive drugs that also lowered blood pressure</a:t>
            </a:r>
          </a:p>
          <a:p>
            <a:pPr eaLnBrk="1" hangingPunct="1"/>
            <a:r>
              <a:rPr lang="en-US" sz="1800" dirty="0" smtClean="0"/>
              <a:t>Younger patients, women, smokers, and those who were less educated, </a:t>
            </a:r>
            <a:r>
              <a:rPr lang="en-US" sz="1800" dirty="0" err="1" smtClean="0"/>
              <a:t>nonobese</a:t>
            </a:r>
            <a:r>
              <a:rPr lang="en-US" sz="1800" dirty="0" smtClean="0"/>
              <a:t>, or </a:t>
            </a:r>
            <a:r>
              <a:rPr lang="en-US" sz="1800" dirty="0" err="1" smtClean="0"/>
              <a:t>nondiabetic</a:t>
            </a:r>
            <a:r>
              <a:rPr lang="en-US" sz="1800" dirty="0" smtClean="0"/>
              <a:t> were less likely to use drugs for secondary prevention</a:t>
            </a:r>
          </a:p>
          <a:p>
            <a:pPr eaLnBrk="1" hangingPunct="1"/>
            <a:endParaRPr lang="en-US" sz="1200" dirty="0" smtClean="0"/>
          </a:p>
          <a:p>
            <a:pPr eaLnBrk="1" hangingPunct="1">
              <a:buFontTx/>
              <a:buNone/>
            </a:pPr>
            <a:r>
              <a:rPr lang="en-US" b="1" dirty="0" smtClean="0"/>
              <a:t>Conclusions</a:t>
            </a:r>
          </a:p>
          <a:p>
            <a:pPr eaLnBrk="1" hangingPunct="1"/>
            <a:r>
              <a:rPr lang="en-US" sz="1800" dirty="0" smtClean="0"/>
              <a:t>A large gap exists in secondary prevention worldwide, with extremely low rates of use of effective therapies in middle- and low-income countries</a:t>
            </a:r>
          </a:p>
          <a:p>
            <a:r>
              <a:rPr lang="en-US" sz="1800" dirty="0" smtClean="0"/>
              <a:t>Efforts to increase the use of effective and inexpensive drugs for prevention of CVD are urgently needed and would substantially reduce disease burden within a few years</a:t>
            </a:r>
          </a:p>
          <a:p>
            <a:r>
              <a:rPr lang="en-US" sz="1800" dirty="0" smtClean="0"/>
              <a:t>These data support the concept of a “</a:t>
            </a:r>
            <a:r>
              <a:rPr lang="en-US" sz="1800" dirty="0" err="1" smtClean="0"/>
              <a:t>polypill</a:t>
            </a:r>
            <a:r>
              <a:rPr lang="en-US" sz="1800" dirty="0" smtClean="0"/>
              <a:t>,” which has the potential to deliver multiple proven therapies in a single pill in an attempt to close the large treatment gap that was observed in this analysis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EssentialsTemplate">
  <a:themeElements>
    <a:clrScheme name="LectureEssentials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ctureEssentials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Essential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433</Words>
  <Application>Microsoft Macintosh PowerPoint</Application>
  <PresentationFormat>Presentazione su schermo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LectureEssentialsTemplate</vt:lpstr>
      <vt:lpstr>PURE</vt:lpstr>
      <vt:lpstr>PURE</vt:lpstr>
      <vt:lpstr>PURE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lvalone</dc:creator>
  <cp:lastModifiedBy>Giorgio Mantovani</cp:lastModifiedBy>
  <cp:revision>33</cp:revision>
  <dcterms:created xsi:type="dcterms:W3CDTF">2011-10-03T19:24:36Z</dcterms:created>
  <dcterms:modified xsi:type="dcterms:W3CDTF">2011-10-03T19:24:58Z</dcterms:modified>
</cp:coreProperties>
</file>