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29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99FF"/>
    <a:srgbClr val="FFFF99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7"/>
          <p:cNvGrpSpPr>
            <a:grpSpLocks/>
          </p:cNvGrpSpPr>
          <p:nvPr userDrawn="1"/>
        </p:nvGrpSpPr>
        <p:grpSpPr bwMode="auto">
          <a:xfrm>
            <a:off x="6908800" y="215900"/>
            <a:ext cx="1973263" cy="663575"/>
            <a:chOff x="6908800" y="215900"/>
            <a:chExt cx="1973262" cy="663575"/>
          </a:xfrm>
        </p:grpSpPr>
        <p:pic>
          <p:nvPicPr>
            <p:cNvPr id="8" name="Immagine 8" descr="Logo_MD.jpg"/>
            <p:cNvPicPr>
              <a:picLocks noChangeAspect="1"/>
            </p:cNvPicPr>
            <p:nvPr userDrawn="1"/>
          </p:nvPicPr>
          <p:blipFill>
            <a:blip r:embed="rId15"/>
            <a:srcRect b="6335"/>
            <a:stretch>
              <a:fillRect/>
            </a:stretch>
          </p:blipFill>
          <p:spPr bwMode="auto">
            <a:xfrm>
              <a:off x="6908800" y="215900"/>
              <a:ext cx="1973262" cy="644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RE-LY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Post-hoc </a:t>
            </a:r>
            <a:r>
              <a:rPr lang="en-US" sz="2000" dirty="0" err="1" smtClean="0"/>
              <a:t>Subanalysis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Background</a:t>
            </a:r>
          </a:p>
          <a:p>
            <a:r>
              <a:rPr lang="en-US" sz="1800" dirty="0" smtClean="0"/>
              <a:t>The RE-LY trial compared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 (110 mg BID and 150 mg BID) with </a:t>
            </a:r>
            <a:r>
              <a:rPr lang="en-US" sz="1800" dirty="0" err="1" smtClean="0"/>
              <a:t>warfarin</a:t>
            </a:r>
            <a:r>
              <a:rPr lang="en-US" sz="1800" dirty="0" smtClean="0"/>
              <a:t> in 18,113 patients with </a:t>
            </a:r>
            <a:r>
              <a:rPr lang="en-US" sz="1800" dirty="0" err="1" smtClean="0"/>
              <a:t>nonvalvular</a:t>
            </a:r>
            <a:r>
              <a:rPr lang="en-US" sz="1800" dirty="0" smtClean="0"/>
              <a:t> AF</a:t>
            </a:r>
          </a:p>
          <a:p>
            <a:r>
              <a:rPr lang="en-US" sz="1800" dirty="0" smtClean="0"/>
              <a:t>The 110-mg dose of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 was associated with SSE rates similar to those seen with </a:t>
            </a:r>
            <a:r>
              <a:rPr lang="en-US" sz="1800" dirty="0" err="1" smtClean="0"/>
              <a:t>warfarin</a:t>
            </a:r>
            <a:r>
              <a:rPr lang="en-US" sz="1800" dirty="0" smtClean="0"/>
              <a:t> but with a lower rate of major bleeding</a:t>
            </a:r>
          </a:p>
          <a:p>
            <a:r>
              <a:rPr lang="en-US" sz="1800" dirty="0" smtClean="0"/>
              <a:t>The 150-mg dose of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 was associated with a reduced SSE rate compared with </a:t>
            </a:r>
            <a:r>
              <a:rPr lang="en-US" sz="1800" dirty="0" err="1" smtClean="0"/>
              <a:t>warfarin</a:t>
            </a:r>
            <a:r>
              <a:rPr lang="en-US" sz="1800" dirty="0" smtClean="0"/>
              <a:t> but had a similar rate of major bleeding </a:t>
            </a:r>
            <a:endParaRPr lang="en-US" sz="18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err="1" smtClean="0"/>
              <a:t>Subanalysis</a:t>
            </a:r>
            <a:r>
              <a:rPr lang="en-US" b="1" dirty="0" smtClean="0"/>
              <a:t> Primary Objective</a:t>
            </a:r>
          </a:p>
          <a:p>
            <a:r>
              <a:rPr lang="en-US" sz="1800" dirty="0" smtClean="0"/>
              <a:t>Compare the efficacy and safety of each dose of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 versus </a:t>
            </a:r>
            <a:r>
              <a:rPr lang="en-US" sz="1800" dirty="0" err="1" smtClean="0"/>
              <a:t>warfarin</a:t>
            </a:r>
            <a:r>
              <a:rPr lang="en-US" sz="1800" dirty="0" smtClean="0"/>
              <a:t> in patients with and without concomitant </a:t>
            </a:r>
            <a:r>
              <a:rPr lang="en-US" sz="1800" dirty="0" err="1" smtClean="0"/>
              <a:t>antiplatelet</a:t>
            </a:r>
            <a:r>
              <a:rPr lang="en-US" sz="1800" dirty="0" smtClean="0"/>
              <a:t> use to determine the effect on bleeding rates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RE-LY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Post-hoc </a:t>
            </a:r>
            <a:r>
              <a:rPr lang="en-US" sz="2000" dirty="0" err="1" smtClean="0"/>
              <a:t>Subanalysis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Summary of </a:t>
            </a:r>
            <a:r>
              <a:rPr lang="en-US" b="1" dirty="0" err="1" smtClean="0"/>
              <a:t>Subanalysis</a:t>
            </a:r>
            <a:r>
              <a:rPr lang="en-US" b="1" dirty="0" smtClean="0"/>
              <a:t> Findings</a:t>
            </a:r>
          </a:p>
          <a:p>
            <a:r>
              <a:rPr lang="en-US" sz="1800" dirty="0" smtClean="0"/>
              <a:t>6952 patients received concomitant </a:t>
            </a:r>
            <a:r>
              <a:rPr lang="en-US" sz="1800" dirty="0" err="1" smtClean="0"/>
              <a:t>antiplatelet</a:t>
            </a:r>
            <a:r>
              <a:rPr lang="en-US" sz="1800" dirty="0" smtClean="0"/>
              <a:t> therapy (mostly aspirin with or without </a:t>
            </a:r>
            <a:r>
              <a:rPr lang="en-US" sz="1800" dirty="0" err="1" smtClean="0"/>
              <a:t>clopidogrel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SSE hazard ratio for patients in this subgroup was significantly lower for the 150-mg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 dose compared with </a:t>
            </a:r>
            <a:r>
              <a:rPr lang="en-US" sz="1800" dirty="0" err="1" smtClean="0"/>
              <a:t>warfarin</a:t>
            </a:r>
            <a:r>
              <a:rPr lang="en-US" sz="1800" dirty="0" smtClean="0"/>
              <a:t>. The </a:t>
            </a:r>
            <a:r>
              <a:rPr lang="en-US" sz="1800" dirty="0" err="1" smtClean="0"/>
              <a:t>p</a:t>
            </a:r>
            <a:r>
              <a:rPr lang="en-US" sz="1800" dirty="0" smtClean="0"/>
              <a:t>-value for interaction (0.058) indicated evidence of attenuation in the benefit of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 in the </a:t>
            </a:r>
            <a:r>
              <a:rPr lang="en-US" sz="1800" dirty="0" err="1" smtClean="0"/>
              <a:t>antiplatelet</a:t>
            </a:r>
            <a:r>
              <a:rPr lang="en-US" sz="1800" dirty="0" smtClean="0"/>
              <a:t> therapy group</a:t>
            </a:r>
          </a:p>
          <a:p>
            <a:r>
              <a:rPr lang="en-US" sz="1800" dirty="0" smtClean="0"/>
              <a:t>SSE hazard ratio for the 110-mg dose group (receiving or not receiving </a:t>
            </a:r>
            <a:r>
              <a:rPr lang="en-US" sz="1800" dirty="0" err="1" smtClean="0"/>
              <a:t>antiplatelet</a:t>
            </a:r>
            <a:r>
              <a:rPr lang="en-US" sz="1800" dirty="0" smtClean="0"/>
              <a:t> therapy) was not significantly different from that of the </a:t>
            </a:r>
            <a:r>
              <a:rPr lang="en-US" sz="1800" dirty="0" err="1" smtClean="0"/>
              <a:t>warfarin</a:t>
            </a:r>
            <a:r>
              <a:rPr lang="en-US" sz="1800" dirty="0" smtClean="0"/>
              <a:t> group. The </a:t>
            </a:r>
            <a:r>
              <a:rPr lang="en-US" sz="1800" dirty="0" err="1" smtClean="0"/>
              <a:t>p</a:t>
            </a:r>
            <a:r>
              <a:rPr lang="en-US" sz="1800" dirty="0" smtClean="0"/>
              <a:t>-value for interaction (</a:t>
            </a:r>
            <a:r>
              <a:rPr lang="en-US" sz="1800" dirty="0" err="1" smtClean="0"/>
              <a:t>p</a:t>
            </a:r>
            <a:r>
              <a:rPr lang="en-US" sz="1800" dirty="0" smtClean="0"/>
              <a:t>=0.74) indicated no effect modification by concomitant </a:t>
            </a:r>
            <a:r>
              <a:rPr lang="en-US" sz="1800" dirty="0" err="1" smtClean="0"/>
              <a:t>antiplatelet</a:t>
            </a:r>
            <a:r>
              <a:rPr lang="en-US" sz="1800" dirty="0" smtClean="0"/>
              <a:t> therapy on the lower dose of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. </a:t>
            </a:r>
            <a:endParaRPr lang="en-US" sz="18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smtClean="0"/>
              <a:t>Conclusions</a:t>
            </a:r>
          </a:p>
          <a:p>
            <a:r>
              <a:rPr lang="en-US" sz="1800" dirty="0" smtClean="0"/>
              <a:t>The findings of this </a:t>
            </a:r>
            <a:r>
              <a:rPr lang="en-US" sz="1800" dirty="0" err="1" smtClean="0"/>
              <a:t>subanalysis</a:t>
            </a:r>
            <a:r>
              <a:rPr lang="en-US" sz="1800" dirty="0" smtClean="0"/>
              <a:t> correlated to those observed in the main trial whether or not concomitant </a:t>
            </a:r>
            <a:r>
              <a:rPr lang="en-US" sz="1800" dirty="0" err="1" smtClean="0"/>
              <a:t>antiplatelet</a:t>
            </a:r>
            <a:r>
              <a:rPr lang="en-US" sz="1800" dirty="0" smtClean="0"/>
              <a:t> therapy was administered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150</TotalTime>
  <Words>262</Words>
  <Application>Microsoft Macintosh PowerPoint</Application>
  <PresentationFormat>Presentazione su schermo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MDC Lecture Essentials</vt:lpstr>
      <vt:lpstr>RE-LY Post-hoc Subanalysis</vt:lpstr>
      <vt:lpstr>RE-LY Post-hoc Subanalysis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13</cp:revision>
  <dcterms:created xsi:type="dcterms:W3CDTF">2011-09-29T14:59:48Z</dcterms:created>
  <dcterms:modified xsi:type="dcterms:W3CDTF">2011-09-29T15:00:04Z</dcterms:modified>
</cp:coreProperties>
</file>